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85" r:id="rId7"/>
    <p:sldId id="261" r:id="rId8"/>
    <p:sldId id="266" r:id="rId9"/>
    <p:sldId id="267" r:id="rId10"/>
    <p:sldId id="286" r:id="rId11"/>
    <p:sldId id="287" r:id="rId12"/>
    <p:sldId id="284" r:id="rId13"/>
    <p:sldId id="274" r:id="rId14"/>
    <p:sldId id="282" r:id="rId15"/>
    <p:sldId id="262" r:id="rId16"/>
    <p:sldId id="269" r:id="rId17"/>
    <p:sldId id="270" r:id="rId18"/>
    <p:sldId id="263" r:id="rId19"/>
    <p:sldId id="264" r:id="rId20"/>
    <p:sldId id="288" r:id="rId21"/>
    <p:sldId id="273" r:id="rId22"/>
    <p:sldId id="271" r:id="rId23"/>
    <p:sldId id="278" r:id="rId24"/>
    <p:sldId id="272" r:id="rId25"/>
    <p:sldId id="275" r:id="rId26"/>
    <p:sldId id="279" r:id="rId27"/>
    <p:sldId id="280" r:id="rId28"/>
    <p:sldId id="281" r:id="rId29"/>
    <p:sldId id="276" r:id="rId30"/>
    <p:sldId id="277" r:id="rId31"/>
    <p:sldId id="265"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2634" y="-8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87A64-08EF-41B0-B274-F728DF7F1F15}"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8AF9C-2268-46E7-83BB-979BA0D5DB13}" type="slidenum">
              <a:rPr lang="en-US" smtClean="0"/>
              <a:pPr/>
              <a:t>‹#›</a:t>
            </a:fld>
            <a:endParaRPr lang="en-US"/>
          </a:p>
        </p:txBody>
      </p:sp>
    </p:spTree>
    <p:extLst>
      <p:ext uri="{BB962C8B-B14F-4D97-AF65-F5344CB8AC3E}">
        <p14:creationId xmlns:p14="http://schemas.microsoft.com/office/powerpoint/2010/main" xmlns="" val="15464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Importantly, the effects of most of the remaining omicron mutations are not known, resulting in a high level of uncertainty about how the full combination of deletions and mutations will affect viral </a:t>
            </a:r>
            <a:r>
              <a:rPr lang="en-US" dirty="0" err="1" smtClean="0"/>
              <a:t>behaviour</a:t>
            </a:r>
            <a:r>
              <a:rPr lang="en-US" dirty="0" smtClean="0"/>
              <a:t> and susceptibility to natural and vaccine-mediated immunity.</a:t>
            </a:r>
            <a:endParaRPr lang="en-US" dirty="0"/>
          </a:p>
        </p:txBody>
      </p:sp>
      <p:sp>
        <p:nvSpPr>
          <p:cNvPr id="4" name="Slide Number Placeholder 3"/>
          <p:cNvSpPr>
            <a:spLocks noGrp="1"/>
          </p:cNvSpPr>
          <p:nvPr>
            <p:ph type="sldNum" sz="quarter" idx="10"/>
          </p:nvPr>
        </p:nvSpPr>
        <p:spPr/>
        <p:txBody>
          <a:bodyPr/>
          <a:lstStyle/>
          <a:p>
            <a:fld id="{A588AF9C-2268-46E7-83BB-979BA0D5DB13}" type="slidenum">
              <a:rPr lang="en-US" smtClean="0"/>
              <a:pPr/>
              <a:t>7</a:t>
            </a:fld>
            <a:endParaRPr lang="en-US"/>
          </a:p>
        </p:txBody>
      </p:sp>
    </p:spTree>
    <p:extLst>
      <p:ext uri="{BB962C8B-B14F-4D97-AF65-F5344CB8AC3E}">
        <p14:creationId xmlns:p14="http://schemas.microsoft.com/office/powerpoint/2010/main" xmlns="" val="69931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BA96C-C3C3-4455-A0DD-F602A0DD8CC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17251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BA96C-C3C3-4455-A0DD-F602A0DD8CC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349382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BA96C-C3C3-4455-A0DD-F602A0DD8CC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32130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BA96C-C3C3-4455-A0DD-F602A0DD8CC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137609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BA96C-C3C3-4455-A0DD-F602A0DD8CC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32820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BA96C-C3C3-4455-A0DD-F602A0DD8CC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321293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BA96C-C3C3-4455-A0DD-F602A0DD8CC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246077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BA96C-C3C3-4455-A0DD-F602A0DD8CC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180035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A96C-C3C3-4455-A0DD-F602A0DD8CC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349141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BA96C-C3C3-4455-A0DD-F602A0DD8CC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59059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BA96C-C3C3-4455-A0DD-F602A0DD8CC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290826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BA96C-C3C3-4455-A0DD-F602A0DD8CC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5A3A9-30AA-425D-BFA7-20344526C8D4}" type="slidenum">
              <a:rPr lang="en-US" smtClean="0"/>
              <a:pPr/>
              <a:t>‹#›</a:t>
            </a:fld>
            <a:endParaRPr lang="en-US"/>
          </a:p>
        </p:txBody>
      </p:sp>
    </p:spTree>
    <p:extLst>
      <p:ext uri="{BB962C8B-B14F-4D97-AF65-F5344CB8AC3E}">
        <p14:creationId xmlns:p14="http://schemas.microsoft.com/office/powerpoint/2010/main" xmlns="" val="16019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133599"/>
          </a:xfrm>
        </p:spPr>
        <p:txBody>
          <a:bodyPr>
            <a:normAutofit/>
          </a:bodyPr>
          <a:lstStyle/>
          <a:p>
            <a:r>
              <a:rPr lang="en-US" b="1" dirty="0" smtClean="0"/>
              <a:t>Omicron –new threat to pandemic</a:t>
            </a:r>
            <a:endParaRPr lang="en-US" b="1" dirty="0"/>
          </a:p>
        </p:txBody>
      </p:sp>
      <p:sp>
        <p:nvSpPr>
          <p:cNvPr id="3" name="Subtitle 2"/>
          <p:cNvSpPr>
            <a:spLocks noGrp="1"/>
          </p:cNvSpPr>
          <p:nvPr>
            <p:ph type="subTitle" idx="1"/>
          </p:nvPr>
        </p:nvSpPr>
        <p:spPr>
          <a:xfrm>
            <a:off x="1371600" y="2895600"/>
            <a:ext cx="6986614" cy="2743200"/>
          </a:xfrm>
        </p:spPr>
        <p:txBody>
          <a:bodyPr>
            <a:normAutofit/>
          </a:bodyPr>
          <a:lstStyle/>
          <a:p>
            <a:r>
              <a:rPr lang="en-US" b="1" dirty="0" smtClean="0">
                <a:solidFill>
                  <a:schemeClr val="tx1"/>
                </a:solidFill>
              </a:rPr>
              <a:t>Dr. Sunil </a:t>
            </a:r>
            <a:r>
              <a:rPr lang="en-US" b="1" dirty="0">
                <a:solidFill>
                  <a:schemeClr val="tx1"/>
                </a:solidFill>
              </a:rPr>
              <a:t>K</a:t>
            </a:r>
            <a:r>
              <a:rPr lang="en-US" b="1" dirty="0" smtClean="0">
                <a:solidFill>
                  <a:schemeClr val="tx1"/>
                </a:solidFill>
              </a:rPr>
              <a:t>umar Mahavar</a:t>
            </a:r>
          </a:p>
          <a:p>
            <a:r>
              <a:rPr lang="en-US" b="1" dirty="0" smtClean="0">
                <a:solidFill>
                  <a:schemeClr val="tx1"/>
                </a:solidFill>
              </a:rPr>
              <a:t> Professor</a:t>
            </a:r>
          </a:p>
          <a:p>
            <a:r>
              <a:rPr lang="en-US" b="1" dirty="0" smtClean="0">
                <a:solidFill>
                  <a:schemeClr val="tx1"/>
                </a:solidFill>
              </a:rPr>
              <a:t> Dept. Of Internal Medicine </a:t>
            </a:r>
          </a:p>
          <a:p>
            <a:r>
              <a:rPr lang="en-US" b="1" dirty="0" smtClean="0">
                <a:solidFill>
                  <a:schemeClr val="tx1"/>
                </a:solidFill>
              </a:rPr>
              <a:t>SMS </a:t>
            </a:r>
            <a:r>
              <a:rPr lang="en-US" b="1" dirty="0">
                <a:solidFill>
                  <a:schemeClr val="tx1"/>
                </a:solidFill>
              </a:rPr>
              <a:t>M</a:t>
            </a:r>
            <a:r>
              <a:rPr lang="en-US" b="1" dirty="0" smtClean="0">
                <a:solidFill>
                  <a:schemeClr val="tx1"/>
                </a:solidFill>
              </a:rPr>
              <a:t>edical </a:t>
            </a:r>
            <a:r>
              <a:rPr lang="en-US" b="1" dirty="0">
                <a:solidFill>
                  <a:schemeClr val="tx1"/>
                </a:solidFill>
              </a:rPr>
              <a:t>C</a:t>
            </a:r>
            <a:r>
              <a:rPr lang="en-US" b="1" dirty="0" smtClean="0">
                <a:solidFill>
                  <a:schemeClr val="tx1"/>
                </a:solidFill>
              </a:rPr>
              <a:t>ollege </a:t>
            </a:r>
            <a:r>
              <a:rPr lang="en-US" b="1" dirty="0">
                <a:solidFill>
                  <a:schemeClr val="tx1"/>
                </a:solidFill>
              </a:rPr>
              <a:t>J</a:t>
            </a:r>
            <a:r>
              <a:rPr lang="en-US" b="1" dirty="0" smtClean="0">
                <a:solidFill>
                  <a:schemeClr val="tx1"/>
                </a:solidFill>
              </a:rPr>
              <a:t>aipur</a:t>
            </a:r>
          </a:p>
          <a:p>
            <a:endParaRPr lang="en-US" b="1" dirty="0"/>
          </a:p>
        </p:txBody>
      </p:sp>
    </p:spTree>
    <p:extLst>
      <p:ext uri="{BB962C8B-B14F-4D97-AF65-F5344CB8AC3E}">
        <p14:creationId xmlns:p14="http://schemas.microsoft.com/office/powerpoint/2010/main" xmlns="" val="1785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2200" b="1" dirty="0" smtClean="0"/>
              <a:t/>
            </a:r>
            <a:br>
              <a:rPr lang="en-US" sz="2200" b="1" dirty="0" smtClean="0"/>
            </a:br>
            <a:r>
              <a:rPr lang="en-US" sz="2200" b="1" dirty="0" smtClean="0"/>
              <a:t>Covid-19: Runny nose, headache, and fatigue are commonest symptoms of omicron, early data show</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pPr algn="just"/>
            <a:r>
              <a:rPr lang="en-US" sz="2400" dirty="0" smtClean="0"/>
              <a:t>Data released on 16 December by the </a:t>
            </a:r>
            <a:r>
              <a:rPr lang="en-US" sz="2400" dirty="0" err="1" smtClean="0"/>
              <a:t>Covid</a:t>
            </a:r>
            <a:r>
              <a:rPr lang="en-US" sz="2400" dirty="0" smtClean="0"/>
              <a:t> Symptoms Study, run by the health science company Zoe and King’s College London, show that the top five symptoms reported in the app for omicron infection were runny nose, headache, fatigue (either mild or severe), sneezing, and sore throat. This initial analysis was based on positive cases in London, which was selected because of its higher prevalence of omicron than in other parts of the UK.</a:t>
            </a:r>
          </a:p>
          <a:p>
            <a:pPr algn="just"/>
            <a:r>
              <a:rPr lang="en-US" sz="2400" dirty="0" smtClean="0"/>
              <a:t>The government still lists fever, cough, and loss of sense of smell or taste—which were the most common with the alpha variant—as the </a:t>
            </a:r>
            <a:r>
              <a:rPr lang="en-US" sz="2400" dirty="0" err="1" smtClean="0"/>
              <a:t>covid</a:t>
            </a:r>
            <a:r>
              <a:rPr lang="en-US" sz="2400" dirty="0" smtClean="0"/>
              <a:t> symptoms to watch out for.</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pic>
        <p:nvPicPr>
          <p:cNvPr id="3074" name="Picture 2" descr="C:\Users\DELL\Desktop\IMG_690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381000"/>
            <a:ext cx="80772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754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a:p>
        </p:txBody>
      </p:sp>
      <p:pic>
        <p:nvPicPr>
          <p:cNvPr id="1026" name="Picture 2" descr="C:\Users\DELL\Desktop\IMG_690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25136"/>
            <a:ext cx="76200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073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a:p>
        </p:txBody>
      </p:sp>
      <p:pic>
        <p:nvPicPr>
          <p:cNvPr id="2051" name="Picture 3" descr="C:\Users\DELL\Desktop\IMG_69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81000"/>
            <a:ext cx="8001000"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439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 increased transmissibility </a:t>
            </a:r>
            <a:endParaRPr lang="en-US" sz="2000" dirty="0" smtClean="0"/>
          </a:p>
          <a:p>
            <a:r>
              <a:rPr lang="en-US" sz="2000" dirty="0" smtClean="0"/>
              <a:t>a </a:t>
            </a:r>
            <a:r>
              <a:rPr lang="en-US" sz="2000" dirty="0"/>
              <a:t>higher viral load</a:t>
            </a:r>
            <a:r>
              <a:rPr lang="en-US" sz="2000" dirty="0" smtClean="0"/>
              <a:t>,</a:t>
            </a:r>
          </a:p>
          <a:p>
            <a:r>
              <a:rPr lang="en-US" sz="2000" dirty="0" smtClean="0"/>
              <a:t> </a:t>
            </a:r>
            <a:r>
              <a:rPr lang="en-US" sz="2000" dirty="0"/>
              <a:t>longer duration of </a:t>
            </a:r>
            <a:r>
              <a:rPr lang="en-US" sz="2000" dirty="0" smtClean="0"/>
              <a:t>infectiousness</a:t>
            </a:r>
          </a:p>
          <a:p>
            <a:r>
              <a:rPr lang="en-US" sz="2000" dirty="0" smtClean="0"/>
              <a:t> </a:t>
            </a:r>
            <a:r>
              <a:rPr lang="en-US" sz="2000" dirty="0"/>
              <a:t>and high rates of reinfection, because of its ability to escape from natural immunity</a:t>
            </a:r>
            <a:r>
              <a:rPr lang="en-US" sz="2000" dirty="0" smtClean="0"/>
              <a:t>,</a:t>
            </a:r>
          </a:p>
          <a:p>
            <a:r>
              <a:rPr lang="en-US" sz="2000" dirty="0" err="1" smtClean="0"/>
              <a:t>VoC</a:t>
            </a:r>
            <a:r>
              <a:rPr lang="en-US" sz="2000" dirty="0" smtClean="0"/>
              <a:t> will impact clinical presentation ,At this stage patients with omicron are younger people with a clinical presentation similar to that of past variants.</a:t>
            </a:r>
          </a:p>
          <a:p>
            <a:r>
              <a:rPr lang="en-US" sz="2000" dirty="0" smtClean="0"/>
              <a:t>Immune escape is another concern </a:t>
            </a:r>
          </a:p>
          <a:p>
            <a:r>
              <a:rPr lang="en-US" sz="2000" dirty="0" smtClean="0"/>
              <a:t>the increase in cases of </a:t>
            </a:r>
            <a:r>
              <a:rPr lang="en-US" sz="2000" dirty="0" err="1" smtClean="0"/>
              <a:t>reinfection</a:t>
            </a:r>
            <a:r>
              <a:rPr lang="en-US" sz="2000" dirty="0" smtClean="0"/>
              <a:t> is in keeping with the immune-escape mutations present in omicron.</a:t>
            </a:r>
          </a:p>
        </p:txBody>
      </p:sp>
    </p:spTree>
    <p:extLst>
      <p:ext uri="{BB962C8B-B14F-4D97-AF65-F5344CB8AC3E}">
        <p14:creationId xmlns:p14="http://schemas.microsoft.com/office/powerpoint/2010/main" xmlns="" val="34661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Prioritization of Patients at Highest Risk of Progression to Severe COVID-19</a:t>
            </a:r>
            <a:br>
              <a:rPr lang="en-US" sz="2400" b="1" dirty="0" smtClean="0"/>
            </a:br>
            <a:endParaRPr lang="en-US" sz="2400" b="1" dirty="0"/>
          </a:p>
        </p:txBody>
      </p:sp>
      <p:sp>
        <p:nvSpPr>
          <p:cNvPr id="3" name="Content Placeholder 2"/>
          <p:cNvSpPr>
            <a:spLocks noGrp="1"/>
          </p:cNvSpPr>
          <p:nvPr>
            <p:ph idx="1"/>
          </p:nvPr>
        </p:nvSpPr>
        <p:spPr>
          <a:xfrm>
            <a:off x="500034" y="1214422"/>
            <a:ext cx="8229600" cy="4525963"/>
          </a:xfrm>
        </p:spPr>
        <p:txBody>
          <a:bodyPr>
            <a:noAutofit/>
          </a:bodyPr>
          <a:lstStyle/>
          <a:p>
            <a:pPr algn="just" fontAlgn="t"/>
            <a:r>
              <a:rPr lang="en-US" sz="2400" dirty="0" smtClean="0"/>
              <a:t>Risk Group1Immunocompromised individuals not expected to mount an adequate immune response to COVID-19 vaccination or SARS-CoV-2 infection due to their underlying conditions, regardless of vaccine status (see </a:t>
            </a:r>
            <a:r>
              <a:rPr lang="en-US" sz="2400" dirty="0" err="1" smtClean="0"/>
              <a:t>Immunocompromising</a:t>
            </a:r>
            <a:r>
              <a:rPr lang="en-US" sz="2400" dirty="0" smtClean="0"/>
              <a:t> Conditions below); </a:t>
            </a:r>
            <a:r>
              <a:rPr lang="en-US" sz="2400" i="1" dirty="0" smtClean="0"/>
              <a:t>or</a:t>
            </a:r>
            <a:endParaRPr lang="en-US" sz="2400" dirty="0" smtClean="0"/>
          </a:p>
          <a:p>
            <a:pPr algn="just" fontAlgn="t"/>
            <a:r>
              <a:rPr lang="en-US" sz="2400" dirty="0" smtClean="0"/>
              <a:t>Unvaccinated individuals at the highest risk of severe disease (anyone aged ≥75 years or anyone aged ≥65 years with additional risk factors).</a:t>
            </a:r>
          </a:p>
          <a:p>
            <a:pPr algn="just" fontAlgn="t"/>
            <a:r>
              <a:rPr lang="en-US" sz="2400" dirty="0" smtClean="0"/>
              <a:t>2 Unvaccinated individuals at risk of severe disease not included in Tier 1 (anyone aged ≥65 years or anyone aged &lt;65 years with clinical risk factors)</a:t>
            </a:r>
          </a:p>
          <a:p>
            <a:pPr algn="just" fontAlgn="t"/>
            <a:r>
              <a:rPr lang="en-US" sz="2400" dirty="0" smtClean="0"/>
              <a:t>3 Vaccinated individuals at high risk of severe disease (anyone aged ≥75 years or anyone aged ≥65 years with clinical risk factors)</a:t>
            </a:r>
          </a:p>
        </p:txBody>
      </p:sp>
    </p:spTree>
    <p:extLst>
      <p:ext uri="{BB962C8B-B14F-4D97-AF65-F5344CB8AC3E}">
        <p14:creationId xmlns:p14="http://schemas.microsoft.com/office/powerpoint/2010/main" xmlns="" val="280648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a:t>In terms of diagnostics, the omicron variant </a:t>
            </a:r>
            <a:r>
              <a:rPr lang="en-US" sz="2800" dirty="0" smtClean="0"/>
              <a:t>is detectable </a:t>
            </a:r>
            <a:r>
              <a:rPr lang="en-US" sz="2800" dirty="0"/>
              <a:t>on widely used PCR platforms in South Africa.</a:t>
            </a:r>
          </a:p>
          <a:p>
            <a:pPr algn="just"/>
            <a:r>
              <a:rPr lang="en-US" sz="2800" dirty="0"/>
              <a:t>There is no reason to believe that current </a:t>
            </a:r>
            <a:r>
              <a:rPr lang="en-US" sz="2800" dirty="0" smtClean="0"/>
              <a:t>COVID-19 treatment </a:t>
            </a:r>
            <a:r>
              <a:rPr lang="en-US" sz="2800" dirty="0"/>
              <a:t>protocols and therapeutics would no </a:t>
            </a:r>
            <a:r>
              <a:rPr lang="en-US" sz="2800" dirty="0" smtClean="0"/>
              <a:t>longer be </a:t>
            </a:r>
            <a:r>
              <a:rPr lang="en-US" sz="2800" dirty="0"/>
              <a:t>effective, with the possible exception </a:t>
            </a:r>
            <a:r>
              <a:rPr lang="en-US" sz="2800" dirty="0" smtClean="0"/>
              <a:t>of monoclonal antibodies</a:t>
            </a:r>
            <a:r>
              <a:rPr lang="en-US" sz="4400" dirty="0"/>
              <a:t>.</a:t>
            </a:r>
          </a:p>
        </p:txBody>
      </p:sp>
    </p:spTree>
    <p:extLst>
      <p:ext uri="{BB962C8B-B14F-4D97-AF65-F5344CB8AC3E}">
        <p14:creationId xmlns:p14="http://schemas.microsoft.com/office/powerpoint/2010/main" xmlns="" val="95116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FigureSARS-CoV-2 cases in first, second, third, and fourth waves, Gauteng Province of South Africa</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441942"/>
            <a:ext cx="8229600" cy="2842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514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Autofit/>
          </a:bodyPr>
          <a:lstStyle/>
          <a:p>
            <a:r>
              <a:rPr lang="en-US" sz="2400" dirty="0"/>
              <a:t>Importantly, </a:t>
            </a:r>
            <a:r>
              <a:rPr lang="en-US" sz="2400" dirty="0" smtClean="0"/>
              <a:t>existing public </a:t>
            </a:r>
            <a:r>
              <a:rPr lang="en-US" sz="2400" dirty="0"/>
              <a:t>health prevention measures (mask </a:t>
            </a:r>
            <a:r>
              <a:rPr lang="en-US" sz="2400" dirty="0" smtClean="0"/>
              <a:t>wearing, physical </a:t>
            </a:r>
            <a:r>
              <a:rPr lang="en-US" sz="2400" dirty="0"/>
              <a:t>distancing, avoidance of enclosed </a:t>
            </a:r>
            <a:r>
              <a:rPr lang="en-US" sz="2400" dirty="0" smtClean="0"/>
              <a:t>spaces, outdoor </a:t>
            </a:r>
            <a:r>
              <a:rPr lang="en-US" sz="2400" dirty="0"/>
              <a:t>preference, and hand hygiene) that </a:t>
            </a:r>
            <a:r>
              <a:rPr lang="en-US" sz="2400" dirty="0" smtClean="0"/>
              <a:t>have remained </a:t>
            </a:r>
            <a:r>
              <a:rPr lang="en-US" sz="2400" dirty="0"/>
              <a:t>effective against past variants should be </a:t>
            </a:r>
            <a:r>
              <a:rPr lang="en-US" sz="2400" dirty="0" smtClean="0"/>
              <a:t>just as </a:t>
            </a:r>
            <a:r>
              <a:rPr lang="en-US" sz="2400" dirty="0"/>
              <a:t>effective against the omicron variant</a:t>
            </a:r>
            <a:r>
              <a:rPr lang="en-US" sz="2400" dirty="0" smtClean="0"/>
              <a:t>.</a:t>
            </a:r>
          </a:p>
          <a:p>
            <a:r>
              <a:rPr lang="en-US" sz="2400" dirty="0">
                <a:solidFill>
                  <a:srgbClr val="000000"/>
                </a:solidFill>
              </a:rPr>
              <a:t>omicron might spread faster and might escape antibodies more readily than previous variants, thereby increasing cases of reinfection and cases of mild breakthrough infections </a:t>
            </a:r>
            <a:r>
              <a:rPr lang="en-US" sz="2400" dirty="0" smtClean="0">
                <a:solidFill>
                  <a:srgbClr val="000000"/>
                </a:solidFill>
              </a:rPr>
              <a:t>in </a:t>
            </a:r>
            <a:r>
              <a:rPr lang="en-US" sz="2400" dirty="0">
                <a:solidFill>
                  <a:srgbClr val="000000"/>
                </a:solidFill>
              </a:rPr>
              <a:t>people who are vaccinated</a:t>
            </a:r>
            <a:r>
              <a:rPr lang="en-US" sz="2400" dirty="0">
                <a:solidFill>
                  <a:srgbClr val="000000"/>
                </a:solidFill>
                <a:latin typeface="Shaker 2 Lancet"/>
              </a:rPr>
              <a:t>. </a:t>
            </a:r>
            <a:endParaRPr lang="en-US" sz="2400" dirty="0" smtClean="0">
              <a:solidFill>
                <a:srgbClr val="000000"/>
              </a:solidFill>
              <a:latin typeface="Shaker 2 Lancet"/>
            </a:endParaRPr>
          </a:p>
          <a:p>
            <a:r>
              <a:rPr lang="en-US" sz="2400" dirty="0"/>
              <a:t>On the basis of data from previous </a:t>
            </a:r>
            <a:r>
              <a:rPr lang="en-US" sz="2400" dirty="0" err="1"/>
              <a:t>VoCs</a:t>
            </a:r>
            <a:r>
              <a:rPr lang="en-US" sz="2400" dirty="0"/>
              <a:t>, people who are vaccinated are likely to have a much </a:t>
            </a:r>
            <a:r>
              <a:rPr lang="en-US" sz="2400" dirty="0" smtClean="0"/>
              <a:t>lower </a:t>
            </a:r>
            <a:r>
              <a:rPr lang="en-US" sz="2400" dirty="0"/>
              <a:t>risk of severe disease from omicron infection </a:t>
            </a:r>
            <a:r>
              <a:rPr lang="en-US" sz="2400" dirty="0" smtClean="0"/>
              <a:t>.</a:t>
            </a:r>
            <a:endParaRPr lang="en-US" sz="2400" dirty="0"/>
          </a:p>
        </p:txBody>
      </p:sp>
    </p:spTree>
    <p:extLst>
      <p:ext uri="{BB962C8B-B14F-4D97-AF65-F5344CB8AC3E}">
        <p14:creationId xmlns:p14="http://schemas.microsoft.com/office/powerpoint/2010/main" xmlns="" val="401420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IMG_2432.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52400"/>
            <a:ext cx="83058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517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Patient Prioritization for Pre-Exposure </a:t>
            </a:r>
            <a:r>
              <a:rPr lang="en-US" sz="2400" b="1" dirty="0" smtClean="0"/>
              <a:t>Prophylaxis</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pPr algn="just"/>
            <a:r>
              <a:rPr lang="en-US" sz="2000" dirty="0" err="1" smtClean="0"/>
              <a:t>Tixagevimab</a:t>
            </a:r>
            <a:r>
              <a:rPr lang="en-US" sz="2000" dirty="0" smtClean="0"/>
              <a:t> plus </a:t>
            </a:r>
            <a:r>
              <a:rPr lang="en-US" sz="2000" dirty="0" err="1" smtClean="0"/>
              <a:t>cilgavimab</a:t>
            </a:r>
            <a:r>
              <a:rPr lang="en-US" sz="2000" dirty="0" smtClean="0"/>
              <a:t> (</a:t>
            </a:r>
            <a:r>
              <a:rPr lang="en-US" sz="2000" dirty="0" err="1" smtClean="0"/>
              <a:t>Evusheld</a:t>
            </a:r>
            <a:r>
              <a:rPr lang="en-US" sz="2000" dirty="0" smtClean="0"/>
              <a:t>) is authorized for use as SARS-CoV-2 </a:t>
            </a:r>
            <a:r>
              <a:rPr lang="en-US" sz="2000" dirty="0" err="1" smtClean="0"/>
              <a:t>PrEP</a:t>
            </a:r>
            <a:r>
              <a:rPr lang="en-US" sz="2000" dirty="0" smtClean="0"/>
              <a:t> for individuals who have moderate to severe </a:t>
            </a:r>
            <a:r>
              <a:rPr lang="en-US" sz="2000" dirty="0" err="1" smtClean="0"/>
              <a:t>immunocompromising</a:t>
            </a:r>
            <a:r>
              <a:rPr lang="en-US" sz="2000" dirty="0" smtClean="0"/>
              <a:t> conditions that may result in an inadequate immune response to COVID-19 vaccination.</a:t>
            </a:r>
          </a:p>
          <a:p>
            <a:pPr algn="just"/>
            <a:r>
              <a:rPr lang="en-US" sz="2000" dirty="0" smtClean="0"/>
              <a:t> Unlike anti-SARS-CoV-2 agents used for treatment, </a:t>
            </a:r>
            <a:r>
              <a:rPr lang="en-US" sz="2000" dirty="0" err="1" smtClean="0"/>
              <a:t>tixagevimab</a:t>
            </a:r>
            <a:r>
              <a:rPr lang="en-US" sz="2000" dirty="0" smtClean="0"/>
              <a:t> plus </a:t>
            </a:r>
            <a:r>
              <a:rPr lang="en-US" sz="2000" dirty="0" err="1" smtClean="0"/>
              <a:t>cilgavimab</a:t>
            </a:r>
            <a:r>
              <a:rPr lang="en-US" sz="2000" dirty="0" smtClean="0"/>
              <a:t> (</a:t>
            </a:r>
            <a:r>
              <a:rPr lang="en-US" sz="2000" dirty="0" err="1" smtClean="0"/>
              <a:t>Evusheld</a:t>
            </a:r>
            <a:r>
              <a:rPr lang="en-US" sz="2000" dirty="0" smtClean="0"/>
              <a:t>) is not authorized for use in unvaccinated individuals unless full vaccination is not possible due to a history of severe allergic reaction to the COVID-19 vaccine.</a:t>
            </a:r>
          </a:p>
          <a:p>
            <a:pPr algn="just"/>
            <a:r>
              <a:rPr lang="en-US" sz="2000" dirty="0" smtClean="0"/>
              <a:t> Generally speaking, those who qualify for </a:t>
            </a:r>
            <a:r>
              <a:rPr lang="en-US" sz="2000" dirty="0" err="1" smtClean="0"/>
              <a:t>PrEP</a:t>
            </a:r>
            <a:r>
              <a:rPr lang="en-US" sz="2000" dirty="0" smtClean="0"/>
              <a:t> because of allergy to the vaccine or contraindication to vaccination are less likely to suffer severe consequences, unless they are also moderately to severely </a:t>
            </a:r>
            <a:r>
              <a:rPr lang="en-US" sz="2000" dirty="0" err="1" smtClean="0"/>
              <a:t>immunocompromised</a:t>
            </a:r>
            <a:r>
              <a:rPr lang="en-US" sz="2000" dirty="0" smtClean="0"/>
              <a:t>.</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ELL\Desktop\IMG_022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7"/>
            <a:ext cx="9144000" cy="6387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156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DELL\Desktop\IMG_022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622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849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All these anti-SARS-CoV-2 therapeutics, which were evaluated initially in unvaccinated individuals, provide the greatest benefit for </a:t>
            </a:r>
            <a:r>
              <a:rPr lang="en-US" sz="2400" dirty="0" err="1"/>
              <a:t>nonhospitalized</a:t>
            </a:r>
            <a:r>
              <a:rPr lang="en-US" sz="2400" dirty="0"/>
              <a:t> patients who have risk factors for progression to severe COVID-19</a:t>
            </a:r>
            <a:r>
              <a:rPr lang="en-US" sz="2400" dirty="0" smtClean="0"/>
              <a:t>.</a:t>
            </a:r>
          </a:p>
          <a:p>
            <a:pPr algn="just"/>
            <a:r>
              <a:rPr lang="en-US" sz="2400" dirty="0" smtClean="0"/>
              <a:t> </a:t>
            </a:r>
            <a:r>
              <a:rPr lang="en-US" sz="2400" dirty="0"/>
              <a:t>The risks for progression are substantially higher for those who are not vaccinated or those who are vaccinated but who are not expected to mount an adequate immune response to the vaccine</a:t>
            </a:r>
            <a:r>
              <a:rPr lang="en-US" sz="2400" dirty="0" smtClean="0"/>
              <a:t>.</a:t>
            </a:r>
          </a:p>
          <a:p>
            <a:pPr algn="just"/>
            <a:r>
              <a:rPr lang="en-US" sz="2400" dirty="0"/>
              <a:t>When there are logistical or supply constraints that make it impossible to offer the available therapy to all eligible patients, patient triage will be necessary.</a:t>
            </a:r>
          </a:p>
        </p:txBody>
      </p:sp>
    </p:spTree>
    <p:extLst>
      <p:ext uri="{BB962C8B-B14F-4D97-AF65-F5344CB8AC3E}">
        <p14:creationId xmlns:p14="http://schemas.microsoft.com/office/powerpoint/2010/main" xmlns="" val="238356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15"/>
            <a:ext cx="8458200" cy="2438400"/>
          </a:xfrm>
        </p:spPr>
        <p:txBody>
          <a:bodyPr>
            <a:noAutofit/>
          </a:bodyPr>
          <a:lstStyle/>
          <a:p>
            <a:pPr algn="l"/>
            <a:r>
              <a:rPr lang="en-US" sz="2400" b="1" dirty="0">
                <a:solidFill>
                  <a:srgbClr val="000000"/>
                </a:solidFill>
                <a:latin typeface="Public Sans"/>
              </a:rPr>
              <a:t>The COVID-19 Treatment Guidelines Panel's Statement on Therapies for High-Risk, </a:t>
            </a:r>
            <a:r>
              <a:rPr lang="en-US" sz="2400" b="1" dirty="0" err="1">
                <a:solidFill>
                  <a:srgbClr val="000000"/>
                </a:solidFill>
                <a:latin typeface="Public Sans"/>
              </a:rPr>
              <a:t>Nonhospitalized</a:t>
            </a:r>
            <a:r>
              <a:rPr lang="en-US" sz="2400" b="1" dirty="0">
                <a:solidFill>
                  <a:srgbClr val="000000"/>
                </a:solidFill>
                <a:latin typeface="Public Sans"/>
              </a:rPr>
              <a:t> Patients With Mild to Moderate COVID-19</a:t>
            </a:r>
            <a:br>
              <a:rPr lang="en-US" sz="2400" b="1" dirty="0">
                <a:solidFill>
                  <a:srgbClr val="000000"/>
                </a:solidFill>
                <a:latin typeface="Public Sans"/>
              </a:rPr>
            </a:br>
            <a:endParaRPr lang="en-US" sz="2400" b="1" dirty="0"/>
          </a:p>
        </p:txBody>
      </p:sp>
      <p:sp>
        <p:nvSpPr>
          <p:cNvPr id="3" name="Content Placeholder 2"/>
          <p:cNvSpPr>
            <a:spLocks noGrp="1"/>
          </p:cNvSpPr>
          <p:nvPr>
            <p:ph idx="1"/>
          </p:nvPr>
        </p:nvSpPr>
        <p:spPr>
          <a:xfrm>
            <a:off x="457200" y="2819400"/>
            <a:ext cx="8229600" cy="3306763"/>
          </a:xfrm>
        </p:spPr>
        <p:txBody>
          <a:bodyPr>
            <a:normAutofit/>
          </a:bodyPr>
          <a:lstStyle/>
          <a:p>
            <a:r>
              <a:rPr lang="en-US" sz="2000" dirty="0"/>
              <a:t>On December 22 and 23, 2021, the Food and Drug Administration (FDA) issued Emergency Use Authorizations (EUAs) that allow 2 new oral antiviral agents to be used in this patient population: </a:t>
            </a:r>
            <a:endParaRPr lang="en-US" sz="2000" dirty="0" smtClean="0"/>
          </a:p>
          <a:p>
            <a:r>
              <a:rPr lang="en-US" sz="2000" dirty="0" smtClean="0"/>
              <a:t>ritonavir-boosted </a:t>
            </a:r>
            <a:r>
              <a:rPr lang="en-US" sz="2000" dirty="0" err="1"/>
              <a:t>nirmatrelvir</a:t>
            </a:r>
            <a:r>
              <a:rPr lang="en-US" sz="2000" dirty="0"/>
              <a:t> (</a:t>
            </a:r>
            <a:r>
              <a:rPr lang="en-US" sz="2000" dirty="0" err="1"/>
              <a:t>Paxlovid</a:t>
            </a:r>
            <a:r>
              <a:rPr lang="en-US" sz="2000" dirty="0"/>
              <a:t>) </a:t>
            </a:r>
          </a:p>
          <a:p>
            <a:r>
              <a:rPr lang="en-US" sz="2000" dirty="0" smtClean="0"/>
              <a:t> </a:t>
            </a:r>
            <a:r>
              <a:rPr lang="en-US" sz="2000" dirty="0" err="1"/>
              <a:t>molnupiravir</a:t>
            </a:r>
            <a:endParaRPr lang="en-US" sz="2000" dirty="0"/>
          </a:p>
        </p:txBody>
      </p:sp>
    </p:spTree>
    <p:extLst>
      <p:ext uri="{BB962C8B-B14F-4D97-AF65-F5344CB8AC3E}">
        <p14:creationId xmlns:p14="http://schemas.microsoft.com/office/powerpoint/2010/main" xmlns="" val="195156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Ritonavir-Boosted </a:t>
            </a:r>
            <a:r>
              <a:rPr lang="en-US" sz="3200" b="1" dirty="0" err="1"/>
              <a:t>Nirmatrelvir</a:t>
            </a:r>
            <a:r>
              <a:rPr lang="en-US" sz="3200" b="1" dirty="0"/>
              <a:t> (</a:t>
            </a:r>
            <a:r>
              <a:rPr lang="en-US" sz="3200" b="1" dirty="0" err="1"/>
              <a:t>Paxlovid</a:t>
            </a:r>
            <a:r>
              <a:rPr lang="en-US" sz="3200" b="1" dirty="0"/>
              <a:t>)</a:t>
            </a:r>
            <a:br>
              <a:rPr lang="en-US" sz="3200" b="1" dirty="0"/>
            </a:br>
            <a:endParaRPr lang="en-US" sz="3200" b="1" dirty="0"/>
          </a:p>
        </p:txBody>
      </p:sp>
      <p:sp>
        <p:nvSpPr>
          <p:cNvPr id="3" name="Content Placeholder 2"/>
          <p:cNvSpPr>
            <a:spLocks noGrp="1"/>
          </p:cNvSpPr>
          <p:nvPr>
            <p:ph idx="1"/>
          </p:nvPr>
        </p:nvSpPr>
        <p:spPr/>
        <p:txBody>
          <a:bodyPr>
            <a:normAutofit/>
          </a:bodyPr>
          <a:lstStyle/>
          <a:p>
            <a:r>
              <a:rPr lang="en-US" sz="2000" dirty="0" err="1" smtClean="0"/>
              <a:t>Nirmatrelvir</a:t>
            </a:r>
            <a:r>
              <a:rPr lang="en-US" sz="2000" dirty="0" smtClean="0"/>
              <a:t> </a:t>
            </a:r>
            <a:r>
              <a:rPr lang="en-US" sz="2000" dirty="0"/>
              <a:t>(PF-07321332) is an orally bioavailable protease inhibitor that is active against MPRO, a viral protease that plays an essential role in viral replication by cleaving the 2 viral </a:t>
            </a:r>
            <a:r>
              <a:rPr lang="en-US" sz="2000" dirty="0" err="1" smtClean="0"/>
              <a:t>polyproteins</a:t>
            </a:r>
            <a:r>
              <a:rPr lang="en-US" sz="2000" dirty="0" smtClean="0"/>
              <a:t>.</a:t>
            </a:r>
          </a:p>
          <a:p>
            <a:r>
              <a:rPr lang="en-US" sz="2000" dirty="0" smtClean="0"/>
              <a:t>It </a:t>
            </a:r>
            <a:r>
              <a:rPr lang="en-US" sz="2000" dirty="0"/>
              <a:t>has demonstrated antiviral activity against all coronaviruses that are known to infect </a:t>
            </a:r>
            <a:r>
              <a:rPr lang="en-US" sz="2000" dirty="0" smtClean="0"/>
              <a:t>humans.</a:t>
            </a:r>
          </a:p>
          <a:p>
            <a:r>
              <a:rPr lang="en-US" sz="2000" dirty="0" err="1" smtClean="0"/>
              <a:t>Nirmatrelvir</a:t>
            </a:r>
            <a:r>
              <a:rPr lang="en-US" sz="2000" dirty="0" smtClean="0"/>
              <a:t> </a:t>
            </a:r>
            <a:r>
              <a:rPr lang="en-US" sz="2000" dirty="0"/>
              <a:t>is packaged with ritonavir (as </a:t>
            </a:r>
            <a:r>
              <a:rPr lang="en-US" sz="2000" dirty="0" err="1"/>
              <a:t>Paxlovid</a:t>
            </a:r>
            <a:r>
              <a:rPr lang="en-US" sz="2000" dirty="0"/>
              <a:t>), a strong cytochrome P450 (CYP) 3A4 inhibitor and pharmacokinetic boosting agent. Ritonavir is required to increase </a:t>
            </a:r>
            <a:r>
              <a:rPr lang="en-US" sz="2000" dirty="0" err="1"/>
              <a:t>nirmatrelvir</a:t>
            </a:r>
            <a:r>
              <a:rPr lang="en-US" sz="2000" dirty="0"/>
              <a:t> concentrations to the target therapeutic ranges.</a:t>
            </a:r>
          </a:p>
        </p:txBody>
      </p:sp>
    </p:spTree>
    <p:extLst>
      <p:ext uri="{BB962C8B-B14F-4D97-AF65-F5344CB8AC3E}">
        <p14:creationId xmlns:p14="http://schemas.microsoft.com/office/powerpoint/2010/main" xmlns="" val="85069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000" dirty="0" err="1"/>
              <a:t>Nirmatrelvir</a:t>
            </a:r>
            <a:r>
              <a:rPr lang="en-US" sz="2000" dirty="0"/>
              <a:t> 300 mg with ritonavir 100 mg (</a:t>
            </a:r>
            <a:r>
              <a:rPr lang="en-US" sz="2000" dirty="0" err="1"/>
              <a:t>Paxlovid</a:t>
            </a:r>
            <a:r>
              <a:rPr lang="en-US" sz="2000" dirty="0"/>
              <a:t>) orally twice daily for 5 days, initiated as soon as possible and within 5 days of symptom onset in those aged ≥12 years and weighing ≥40 kg (</a:t>
            </a:r>
            <a:r>
              <a:rPr lang="en-US" sz="2000" dirty="0" err="1"/>
              <a:t>AIIa</a:t>
            </a:r>
            <a:r>
              <a:rPr lang="en-US" sz="2000" dirty="0"/>
              <a:t>).</a:t>
            </a:r>
          </a:p>
          <a:p>
            <a:r>
              <a:rPr lang="en-US" sz="2000" dirty="0" smtClean="0"/>
              <a:t>Before </a:t>
            </a:r>
            <a:r>
              <a:rPr lang="en-US" sz="2000" dirty="0"/>
              <a:t>prescribing ritonavir-boosted </a:t>
            </a:r>
            <a:r>
              <a:rPr lang="en-US" sz="2000" dirty="0" err="1"/>
              <a:t>nirmatrelvir</a:t>
            </a:r>
            <a:r>
              <a:rPr lang="en-US" sz="2000" dirty="0"/>
              <a:t> (</a:t>
            </a:r>
            <a:r>
              <a:rPr lang="en-US" sz="2000" dirty="0" err="1"/>
              <a:t>Paxlovid</a:t>
            </a:r>
            <a:r>
              <a:rPr lang="en-US" sz="2000" dirty="0"/>
              <a:t>), clinicians should carefully review the patient’s concomitant medications, including over-the-counter medications and herbal supplements, to evaluate potential drug-drug </a:t>
            </a:r>
            <a:r>
              <a:rPr lang="en-US" sz="2000" dirty="0" smtClean="0"/>
              <a:t>interactions.</a:t>
            </a:r>
          </a:p>
          <a:p>
            <a:r>
              <a:rPr lang="en-US" sz="2000" dirty="0" smtClean="0"/>
              <a:t> </a:t>
            </a:r>
            <a:r>
              <a:rPr lang="en-US" sz="2000" dirty="0"/>
              <a:t>In the EPIC-HR trial, ritonavir-boosted </a:t>
            </a:r>
            <a:r>
              <a:rPr lang="en-US" sz="2000" dirty="0" err="1"/>
              <a:t>nirmatrelvir</a:t>
            </a:r>
            <a:r>
              <a:rPr lang="en-US" sz="2000" dirty="0"/>
              <a:t> (</a:t>
            </a:r>
            <a:r>
              <a:rPr lang="en-US" sz="2000" dirty="0" err="1"/>
              <a:t>Paxlovid</a:t>
            </a:r>
            <a:r>
              <a:rPr lang="en-US" sz="2000" dirty="0"/>
              <a:t>) reduced the risk of hospitalization or death by 88% compared to placebo in </a:t>
            </a:r>
            <a:r>
              <a:rPr lang="en-US" sz="2000" dirty="0" err="1"/>
              <a:t>nonhospitalized</a:t>
            </a:r>
            <a:r>
              <a:rPr lang="en-US" sz="2000" dirty="0"/>
              <a:t> adults with laboratory-confirmed SARS-CoV-2 infection</a:t>
            </a:r>
            <a:r>
              <a:rPr lang="en-US" sz="2000" dirty="0" smtClean="0"/>
              <a:t>.</a:t>
            </a:r>
          </a:p>
          <a:p>
            <a:r>
              <a:rPr lang="en-US" sz="2000" dirty="0" smtClean="0"/>
              <a:t> </a:t>
            </a:r>
            <a:r>
              <a:rPr lang="en-US" sz="2000" dirty="0"/>
              <a:t>This efficacy is comparable to the efficacies reported for </a:t>
            </a:r>
            <a:r>
              <a:rPr lang="en-US" sz="2000" dirty="0" err="1"/>
              <a:t>sotrovimab</a:t>
            </a:r>
            <a:r>
              <a:rPr lang="en-US" sz="2000" dirty="0"/>
              <a:t> (i.e., 85% relative reduction</a:t>
            </a:r>
            <a:r>
              <a:rPr lang="en-US" sz="2000" dirty="0" smtClean="0"/>
              <a:t>), </a:t>
            </a:r>
            <a:r>
              <a:rPr lang="en-US" sz="2000" dirty="0"/>
              <a:t>and </a:t>
            </a:r>
            <a:r>
              <a:rPr lang="en-US" sz="2000" dirty="0" err="1"/>
              <a:t>remdesivir</a:t>
            </a:r>
            <a:r>
              <a:rPr lang="en-US" sz="2000" dirty="0"/>
              <a:t> (i.e., 87% relative </a:t>
            </a:r>
            <a:r>
              <a:rPr lang="en-US" sz="2000" dirty="0" smtClean="0"/>
              <a:t>reduction) </a:t>
            </a:r>
            <a:r>
              <a:rPr lang="en-US" sz="2000" dirty="0"/>
              <a:t>and greater than the efficacy reported for </a:t>
            </a:r>
            <a:r>
              <a:rPr lang="en-US" sz="2000" dirty="0" err="1"/>
              <a:t>molnupiravir</a:t>
            </a:r>
            <a:r>
              <a:rPr lang="en-US" sz="2000" dirty="0"/>
              <a:t> (i.e., 30% relative reduction</a:t>
            </a:r>
            <a:r>
              <a:rPr lang="en-US" sz="2000" dirty="0" smtClean="0"/>
              <a:t>).</a:t>
            </a:r>
            <a:endParaRPr lang="en-US" sz="2000" dirty="0"/>
          </a:p>
        </p:txBody>
      </p:sp>
    </p:spTree>
    <p:extLst>
      <p:ext uri="{BB962C8B-B14F-4D97-AF65-F5344CB8AC3E}">
        <p14:creationId xmlns:p14="http://schemas.microsoft.com/office/powerpoint/2010/main" xmlns="" val="1121009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Sotrovimab</a:t>
            </a:r>
            <a:endParaRPr lang="en-US" b="1" dirty="0"/>
          </a:p>
        </p:txBody>
      </p:sp>
      <p:sp>
        <p:nvSpPr>
          <p:cNvPr id="3" name="Content Placeholder 2"/>
          <p:cNvSpPr>
            <a:spLocks noGrp="1"/>
          </p:cNvSpPr>
          <p:nvPr>
            <p:ph idx="1"/>
          </p:nvPr>
        </p:nvSpPr>
        <p:spPr/>
        <p:txBody>
          <a:bodyPr>
            <a:normAutofit/>
          </a:bodyPr>
          <a:lstStyle/>
          <a:p>
            <a:r>
              <a:rPr lang="en-US" sz="2000" dirty="0" err="1"/>
              <a:t>Sotrovimab</a:t>
            </a:r>
            <a:r>
              <a:rPr lang="en-US" sz="2000" dirty="0"/>
              <a:t> 500 mg as a single IV infusion, administered as soon as possible and within 10 days of symptom onset in those aged ≥12 years and weighing ≥40 kg who live in areas with a high prevalence of the Omicron VOC (</a:t>
            </a:r>
            <a:r>
              <a:rPr lang="en-US" sz="2000" dirty="0" err="1"/>
              <a:t>AIIa</a:t>
            </a:r>
            <a:r>
              <a:rPr lang="en-US" sz="2000" dirty="0"/>
              <a:t>).</a:t>
            </a:r>
          </a:p>
          <a:p>
            <a:r>
              <a:rPr lang="en-US" sz="2000" dirty="0" err="1" smtClean="0"/>
              <a:t>Sotrovimab</a:t>
            </a:r>
            <a:r>
              <a:rPr lang="en-US" sz="2000" dirty="0" smtClean="0"/>
              <a:t> </a:t>
            </a:r>
            <a:r>
              <a:rPr lang="en-US" sz="2000" dirty="0"/>
              <a:t>should be administered in a setting where severe hypersensitivity reactions, such as anaphylaxis, can be managed. Patients should be monitored during the infusion and observed for at least 1 hour after infusion</a:t>
            </a:r>
            <a:r>
              <a:rPr lang="en-US" sz="2000" dirty="0" smtClean="0"/>
              <a:t>.</a:t>
            </a:r>
          </a:p>
          <a:p>
            <a:r>
              <a:rPr lang="en-US" sz="2000" dirty="0"/>
              <a:t>In the clinical trials for these agents, anti-SARS-CoV-2 </a:t>
            </a:r>
            <a:r>
              <a:rPr lang="en-US" sz="2000" dirty="0" err="1"/>
              <a:t>mAbs</a:t>
            </a:r>
            <a:r>
              <a:rPr lang="en-US" sz="2000" dirty="0"/>
              <a:t> reduced the risk of hospitalization or death by 70% to 85% compared to placebo.</a:t>
            </a:r>
          </a:p>
        </p:txBody>
      </p:sp>
    </p:spTree>
    <p:extLst>
      <p:ext uri="{BB962C8B-B14F-4D97-AF65-F5344CB8AC3E}">
        <p14:creationId xmlns:p14="http://schemas.microsoft.com/office/powerpoint/2010/main" xmlns="" val="2198438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Remdesivir</a:t>
            </a:r>
            <a:endParaRPr lang="en-US" b="1" dirty="0"/>
          </a:p>
        </p:txBody>
      </p:sp>
      <p:sp>
        <p:nvSpPr>
          <p:cNvPr id="3" name="Content Placeholder 2"/>
          <p:cNvSpPr>
            <a:spLocks noGrp="1"/>
          </p:cNvSpPr>
          <p:nvPr>
            <p:ph idx="1"/>
          </p:nvPr>
        </p:nvSpPr>
        <p:spPr/>
        <p:txBody>
          <a:bodyPr>
            <a:normAutofit/>
          </a:bodyPr>
          <a:lstStyle/>
          <a:p>
            <a:r>
              <a:rPr lang="en-US" sz="2000" dirty="0" err="1"/>
              <a:t>Remdesivir</a:t>
            </a:r>
            <a:r>
              <a:rPr lang="en-US" sz="2000" dirty="0"/>
              <a:t> 200 mg IV on Day 1, followed by </a:t>
            </a:r>
            <a:r>
              <a:rPr lang="en-US" sz="2000" dirty="0" err="1"/>
              <a:t>remdesivir</a:t>
            </a:r>
            <a:r>
              <a:rPr lang="en-US" sz="2000" dirty="0"/>
              <a:t> 100 mg IV daily on Days 2 and 3, initiated as soon as possible and within 7 days of symptom onset in those aged ≥12 years and weighing ≥40 kg (</a:t>
            </a:r>
            <a:r>
              <a:rPr lang="en-US" sz="2000" dirty="0" err="1"/>
              <a:t>BIIa</a:t>
            </a:r>
            <a:r>
              <a:rPr lang="en-US" sz="2000" dirty="0"/>
              <a:t>).</a:t>
            </a:r>
          </a:p>
          <a:p>
            <a:r>
              <a:rPr lang="en-US" sz="2000" dirty="0" err="1" smtClean="0"/>
              <a:t>Remdesivir</a:t>
            </a:r>
            <a:r>
              <a:rPr lang="en-US" sz="2000" dirty="0" smtClean="0"/>
              <a:t> </a:t>
            </a:r>
            <a:r>
              <a:rPr lang="en-US" sz="2000" dirty="0"/>
              <a:t>is currently approved by the FDA for use in hospitalized individuals, and outpatient treatment would be an off-label indication.</a:t>
            </a:r>
          </a:p>
          <a:p>
            <a:r>
              <a:rPr lang="en-US" sz="2000" dirty="0" err="1"/>
              <a:t>Remdesivir</a:t>
            </a:r>
            <a:r>
              <a:rPr lang="en-US" sz="2000" dirty="0"/>
              <a:t> should be administered in a setting where severe hypersensitivity reactions, such as anaphylaxis, can be managed. Patients should be monitored during the infusion and observed for at least 1 hour after infusion</a:t>
            </a:r>
            <a:r>
              <a:rPr lang="en-US" sz="2000" dirty="0" smtClean="0"/>
              <a:t>.</a:t>
            </a:r>
          </a:p>
          <a:p>
            <a:r>
              <a:rPr lang="en-US" sz="2000" dirty="0" smtClean="0"/>
              <a:t> </a:t>
            </a:r>
            <a:r>
              <a:rPr lang="en-US" sz="2000" dirty="0"/>
              <a:t>The PINETREE trial showed that 3 consecutive days of IV </a:t>
            </a:r>
            <a:r>
              <a:rPr lang="en-US" sz="2000" dirty="0" err="1"/>
              <a:t>remdesivir</a:t>
            </a:r>
            <a:r>
              <a:rPr lang="en-US" sz="2000" dirty="0"/>
              <a:t> resulted in an 87% relative reduction in the risk of hospitalization or death compared to placebo.</a:t>
            </a:r>
          </a:p>
          <a:p>
            <a:endParaRPr lang="en-US" sz="2000" dirty="0"/>
          </a:p>
        </p:txBody>
      </p:sp>
    </p:spTree>
    <p:extLst>
      <p:ext uri="{BB962C8B-B14F-4D97-AF65-F5344CB8AC3E}">
        <p14:creationId xmlns:p14="http://schemas.microsoft.com/office/powerpoint/2010/main" xmlns="" val="345150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Molnupiravir</a:t>
            </a:r>
            <a:endParaRPr lang="en-US" b="1" dirty="0"/>
          </a:p>
        </p:txBody>
      </p:sp>
      <p:sp>
        <p:nvSpPr>
          <p:cNvPr id="3" name="Content Placeholder 2"/>
          <p:cNvSpPr>
            <a:spLocks noGrp="1"/>
          </p:cNvSpPr>
          <p:nvPr>
            <p:ph idx="1"/>
          </p:nvPr>
        </p:nvSpPr>
        <p:spPr/>
        <p:txBody>
          <a:bodyPr>
            <a:normAutofit/>
          </a:bodyPr>
          <a:lstStyle/>
          <a:p>
            <a:r>
              <a:rPr lang="en-US" sz="2000" dirty="0" err="1"/>
              <a:t>Molnupiravir</a:t>
            </a:r>
            <a:r>
              <a:rPr lang="en-US" sz="2000" dirty="0"/>
              <a:t> is the oral </a:t>
            </a:r>
            <a:r>
              <a:rPr lang="en-US" sz="2000" dirty="0" err="1"/>
              <a:t>prodrug</a:t>
            </a:r>
            <a:r>
              <a:rPr lang="en-US" sz="2000" dirty="0"/>
              <a:t> of beta-D-N4-hydroxycytidine (NHC), a </a:t>
            </a:r>
            <a:r>
              <a:rPr lang="en-US" sz="2000" dirty="0" err="1"/>
              <a:t>ribonucleoside</a:t>
            </a:r>
            <a:r>
              <a:rPr lang="en-US" sz="2000" dirty="0"/>
              <a:t> that has broad antiviral activity against RNA viruses. NHC uptake by viral RNA-dependent RNA-polymerases results in viral mutations and lethal </a:t>
            </a:r>
            <a:r>
              <a:rPr lang="en-US" sz="2000" dirty="0" smtClean="0"/>
              <a:t>mutagenesis.</a:t>
            </a:r>
          </a:p>
          <a:p>
            <a:r>
              <a:rPr lang="en-US" sz="2000" dirty="0" err="1"/>
              <a:t>Molnupiravir</a:t>
            </a:r>
            <a:r>
              <a:rPr lang="en-US" sz="2000" dirty="0"/>
              <a:t> has potent antiviral activity against SARS-CoV-2.4 As a mutagenic </a:t>
            </a:r>
            <a:r>
              <a:rPr lang="en-US" sz="2000" dirty="0" err="1"/>
              <a:t>ribonucleoside</a:t>
            </a:r>
            <a:r>
              <a:rPr lang="en-US" sz="2000" dirty="0"/>
              <a:t> antiviral agent, there is a theoretical risk that </a:t>
            </a:r>
            <a:r>
              <a:rPr lang="en-US" sz="2000" dirty="0" err="1"/>
              <a:t>molnupiravir</a:t>
            </a:r>
            <a:r>
              <a:rPr lang="en-US" sz="2000" dirty="0"/>
              <a:t> will be metabolized by the human host cell and incorporated into the host DNA, leading to mutations</a:t>
            </a:r>
            <a:r>
              <a:rPr lang="en-US" sz="2000" dirty="0" smtClean="0"/>
              <a:t>.</a:t>
            </a:r>
          </a:p>
          <a:p>
            <a:r>
              <a:rPr lang="en-US" sz="2000" dirty="0"/>
              <a:t> The FDA concluded that, based on the available </a:t>
            </a:r>
            <a:r>
              <a:rPr lang="en-US" sz="2000" dirty="0" err="1"/>
              <a:t>genotoxicity</a:t>
            </a:r>
            <a:r>
              <a:rPr lang="en-US" sz="2000" dirty="0"/>
              <a:t> data and the 5-day duration of treatment, </a:t>
            </a:r>
            <a:r>
              <a:rPr lang="en-US" sz="2000" dirty="0" err="1"/>
              <a:t>molnupiravir</a:t>
            </a:r>
            <a:r>
              <a:rPr lang="en-US" sz="2000" dirty="0"/>
              <a:t> has a low risk for </a:t>
            </a:r>
            <a:r>
              <a:rPr lang="en-US" sz="2000" dirty="0" err="1" smtClean="0"/>
              <a:t>genotoxicity</a:t>
            </a:r>
            <a:r>
              <a:rPr lang="en-US" sz="2000" dirty="0" smtClean="0"/>
              <a:t>.</a:t>
            </a:r>
          </a:p>
          <a:p>
            <a:r>
              <a:rPr lang="en-US" sz="2000" dirty="0"/>
              <a:t>In the </a:t>
            </a:r>
            <a:r>
              <a:rPr lang="en-US" sz="2000" dirty="0" err="1"/>
              <a:t>MOVe</a:t>
            </a:r>
            <a:r>
              <a:rPr lang="en-US" sz="2000" dirty="0"/>
              <a:t>-OUT trial, </a:t>
            </a:r>
            <a:r>
              <a:rPr lang="en-US" sz="2000" dirty="0" err="1"/>
              <a:t>molnupiravir</a:t>
            </a:r>
            <a:r>
              <a:rPr lang="en-US" sz="2000" dirty="0"/>
              <a:t> reduced the rate of hospitalization or death by 30% compared to placebo.</a:t>
            </a:r>
          </a:p>
        </p:txBody>
      </p:sp>
    </p:spTree>
    <p:extLst>
      <p:ext uri="{BB962C8B-B14F-4D97-AF65-F5344CB8AC3E}">
        <p14:creationId xmlns:p14="http://schemas.microsoft.com/office/powerpoint/2010/main" xmlns="" val="70034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IMG_2461.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81000"/>
            <a:ext cx="8534399"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903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Molnupiravir</a:t>
            </a:r>
            <a:endParaRPr lang="en-US" b="1" dirty="0"/>
          </a:p>
        </p:txBody>
      </p:sp>
      <p:sp>
        <p:nvSpPr>
          <p:cNvPr id="3" name="Content Placeholder 2"/>
          <p:cNvSpPr>
            <a:spLocks noGrp="1"/>
          </p:cNvSpPr>
          <p:nvPr>
            <p:ph idx="1"/>
          </p:nvPr>
        </p:nvSpPr>
        <p:spPr/>
        <p:txBody>
          <a:bodyPr>
            <a:normAutofit/>
          </a:bodyPr>
          <a:lstStyle/>
          <a:p>
            <a:r>
              <a:rPr lang="en-US" sz="2000" dirty="0" err="1"/>
              <a:t>Molnupiravir</a:t>
            </a:r>
            <a:r>
              <a:rPr lang="en-US" sz="2000" dirty="0"/>
              <a:t> 800 mg orally twice daily for 5 days, initiated as soon as possible and within 5 days of symptom onset in those aged ≥18 years ONLY when none of the above options can be used (</a:t>
            </a:r>
            <a:r>
              <a:rPr lang="en-US" sz="2000" dirty="0" err="1"/>
              <a:t>CIIa</a:t>
            </a:r>
            <a:r>
              <a:rPr lang="en-US" sz="2000" dirty="0"/>
              <a:t>).</a:t>
            </a:r>
          </a:p>
          <a:p>
            <a:r>
              <a:rPr lang="en-US" sz="2000" dirty="0"/>
              <a:t>The FDA EUA states that </a:t>
            </a:r>
            <a:r>
              <a:rPr lang="en-US" sz="2000" dirty="0" err="1"/>
              <a:t>molnupiravir</a:t>
            </a:r>
            <a:r>
              <a:rPr lang="en-US" sz="2000" dirty="0"/>
              <a:t> is not recommended for use in pregnant patients due to concerns about the instances of fetal toxicity observed during animal </a:t>
            </a:r>
            <a:r>
              <a:rPr lang="en-US" sz="2000" dirty="0" smtClean="0"/>
              <a:t>studies.</a:t>
            </a:r>
          </a:p>
          <a:p>
            <a:r>
              <a:rPr lang="en-US" sz="2000" dirty="0" smtClean="0"/>
              <a:t>The </a:t>
            </a:r>
            <a:r>
              <a:rPr lang="en-US" sz="2000" dirty="0"/>
              <a:t>prescribing clinician should document that a discussion of the risks and benefits occurred and that the patient chose this therapy.</a:t>
            </a:r>
          </a:p>
          <a:p>
            <a:r>
              <a:rPr lang="en-US" sz="2000" dirty="0"/>
              <a:t>There are no data on the use of </a:t>
            </a:r>
            <a:r>
              <a:rPr lang="en-US" sz="2000" dirty="0" err="1"/>
              <a:t>molnupiravir</a:t>
            </a:r>
            <a:r>
              <a:rPr lang="en-US" sz="2000" dirty="0"/>
              <a:t> in patients who have received COVID-19 vaccines, and the risk-to-benefit ratio is likely to be less favorable because of the lower efficacy of this drug.</a:t>
            </a:r>
          </a:p>
        </p:txBody>
      </p:sp>
    </p:spTree>
    <p:extLst>
      <p:ext uri="{BB962C8B-B14F-4D97-AF65-F5344CB8AC3E}">
        <p14:creationId xmlns:p14="http://schemas.microsoft.com/office/powerpoint/2010/main" xmlns="" val="160082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Has omicron increased the need for boosters?</a:t>
            </a:r>
          </a:p>
        </p:txBody>
      </p:sp>
      <p:sp>
        <p:nvSpPr>
          <p:cNvPr id="3" name="Content Placeholder 2"/>
          <p:cNvSpPr>
            <a:spLocks noGrp="1"/>
          </p:cNvSpPr>
          <p:nvPr>
            <p:ph idx="1"/>
          </p:nvPr>
        </p:nvSpPr>
        <p:spPr>
          <a:xfrm>
            <a:off x="457200" y="1295400"/>
            <a:ext cx="8229600" cy="5276872"/>
          </a:xfrm>
        </p:spPr>
        <p:txBody>
          <a:bodyPr>
            <a:normAutofit/>
          </a:bodyPr>
          <a:lstStyle/>
          <a:p>
            <a:pPr algn="just"/>
            <a:r>
              <a:rPr lang="en-US" sz="2000" dirty="0" smtClean="0"/>
              <a:t>omicron </a:t>
            </a:r>
            <a:r>
              <a:rPr lang="en-US" sz="2000" dirty="0"/>
              <a:t>significantly reduced the effectiveness of vaccines against symptomatic infection, when compared with the previously dominant delta infection</a:t>
            </a:r>
            <a:r>
              <a:rPr lang="en-US" sz="2000" dirty="0" smtClean="0"/>
              <a:t>.</a:t>
            </a:r>
          </a:p>
          <a:p>
            <a:pPr algn="just"/>
            <a:r>
              <a:rPr lang="en-US" sz="2000" dirty="0"/>
              <a:t> in South Africa, where omicron was first detected. A very small study, released as a preprint and involving just 12 people in South Africa</a:t>
            </a:r>
            <a:r>
              <a:rPr lang="en-US" sz="2000" dirty="0" smtClean="0"/>
              <a:t>, </a:t>
            </a:r>
            <a:r>
              <a:rPr lang="en-US" sz="2000" dirty="0"/>
              <a:t>indicated that concentrations of </a:t>
            </a:r>
            <a:r>
              <a:rPr lang="en-US" sz="2000" dirty="0" err="1"/>
              <a:t>neutralising</a:t>
            </a:r>
            <a:r>
              <a:rPr lang="en-US" sz="2000" dirty="0"/>
              <a:t> antibodies after the Pfizer vaccine were </a:t>
            </a:r>
            <a:r>
              <a:rPr lang="en-US" sz="2000" dirty="0" smtClean="0"/>
              <a:t>41-fold </a:t>
            </a:r>
            <a:r>
              <a:rPr lang="en-US" sz="2000" dirty="0"/>
              <a:t>lower in the presence of </a:t>
            </a:r>
            <a:r>
              <a:rPr lang="en-US" sz="2000" dirty="0" smtClean="0"/>
              <a:t>omicron.</a:t>
            </a:r>
          </a:p>
          <a:p>
            <a:pPr algn="just"/>
            <a:r>
              <a:rPr lang="en-US" sz="2000" dirty="0"/>
              <a:t>These findings have been supported by the latest report (11 December) from the UK’s Com-COV2 study, which found a “substantial fall in </a:t>
            </a:r>
            <a:r>
              <a:rPr lang="en-US" sz="2000" dirty="0" err="1"/>
              <a:t>neutralisation</a:t>
            </a:r>
            <a:r>
              <a:rPr lang="en-US" sz="2000" dirty="0"/>
              <a:t> </a:t>
            </a:r>
            <a:r>
              <a:rPr lang="en-US" sz="2000" dirty="0" err="1"/>
              <a:t>titres</a:t>
            </a:r>
            <a:r>
              <a:rPr lang="en-US" sz="2000" dirty="0"/>
              <a:t>” with the omicron variant in people who had had two doses of the Pfizer or AstraZeneca vaccines</a:t>
            </a:r>
            <a:r>
              <a:rPr lang="en-US" sz="2000" dirty="0" smtClean="0"/>
              <a:t>.</a:t>
            </a:r>
          </a:p>
          <a:p>
            <a:pPr algn="just"/>
            <a:r>
              <a:rPr lang="en-US" sz="2000" dirty="0"/>
              <a:t>It is estimated that 44% of people in the world have not had a single dose of a </a:t>
            </a:r>
            <a:r>
              <a:rPr lang="en-US" sz="2000" dirty="0" err="1"/>
              <a:t>covid</a:t>
            </a:r>
            <a:r>
              <a:rPr lang="en-US" sz="2000" dirty="0"/>
              <a:t> vaccine and that only 7.1% of people in low income countries have received at least one dose</a:t>
            </a:r>
            <a:r>
              <a:rPr lang="en-US" sz="2000" dirty="0" smtClean="0"/>
              <a:t>.</a:t>
            </a:r>
            <a:endParaRPr lang="en-US" sz="2000" dirty="0"/>
          </a:p>
        </p:txBody>
      </p:sp>
    </p:spTree>
    <p:extLst>
      <p:ext uri="{BB962C8B-B14F-4D97-AF65-F5344CB8AC3E}">
        <p14:creationId xmlns:p14="http://schemas.microsoft.com/office/powerpoint/2010/main" xmlns="" val="272622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2400" b="1" dirty="0"/>
              <a:t>HOME ISOLATION &amp; CARE FOR COVID-19</a:t>
            </a:r>
            <a:br>
              <a:rPr lang="en-US" sz="2400" b="1" dirty="0"/>
            </a:br>
            <a:r>
              <a:rPr lang="en-US" sz="2400" b="1" dirty="0"/>
              <a:t>(Revised on 05/01/2022)</a:t>
            </a:r>
          </a:p>
        </p:txBody>
      </p:sp>
      <p:sp>
        <p:nvSpPr>
          <p:cNvPr id="3" name="Content Placeholder 2"/>
          <p:cNvSpPr>
            <a:spLocks noGrp="1"/>
          </p:cNvSpPr>
          <p:nvPr>
            <p:ph idx="1"/>
          </p:nvPr>
        </p:nvSpPr>
        <p:spPr>
          <a:xfrm>
            <a:off x="457200" y="2590800"/>
            <a:ext cx="8229600" cy="3535363"/>
          </a:xfrm>
        </p:spPr>
        <p:txBody>
          <a:bodyPr>
            <a:normAutofit/>
          </a:bodyPr>
          <a:lstStyle/>
          <a:p>
            <a:r>
              <a:rPr lang="en-US" sz="2400" dirty="0"/>
              <a:t>Asymptomatic contacts to home quarantine for 7 days</a:t>
            </a:r>
          </a:p>
          <a:p>
            <a:r>
              <a:rPr lang="en-US" sz="2400" dirty="0"/>
              <a:t>Symptomatic individuals will end home isolation after at least 7 days have passed since testing positive and afebrile for 3 consecutive </a:t>
            </a:r>
            <a:r>
              <a:rPr lang="en-US" sz="2400" dirty="0" smtClean="0"/>
              <a:t>days.</a:t>
            </a:r>
            <a:endParaRPr lang="en-US" sz="2400" dirty="0"/>
          </a:p>
        </p:txBody>
      </p:sp>
    </p:spTree>
    <p:extLst>
      <p:ext uri="{BB962C8B-B14F-4D97-AF65-F5344CB8AC3E}">
        <p14:creationId xmlns:p14="http://schemas.microsoft.com/office/powerpoint/2010/main" xmlns="" val="383874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IMG_2472.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81000"/>
            <a:ext cx="8001001"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334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IMG_2480.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1" y="304800"/>
            <a:ext cx="82296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177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dican office\Downloads\Omicron South Africa says fourth wave peak has passed as it lifts curfew  The BMJ.png"/>
          <p:cNvPicPr>
            <a:picLocks noGrp="1" noChangeAspect="1" noChangeArrowheads="1"/>
          </p:cNvPicPr>
          <p:nvPr>
            <p:ph idx="1"/>
          </p:nvPr>
        </p:nvPicPr>
        <p:blipFill>
          <a:blip r:embed="rId2" cstate="print"/>
          <a:srcRect/>
          <a:stretch>
            <a:fillRect/>
          </a:stretch>
        </p:blipFill>
        <p:spPr bwMode="auto">
          <a:xfrm>
            <a:off x="533400" y="381000"/>
            <a:ext cx="8229600" cy="57451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2672"/>
          </a:xfrm>
        </p:spPr>
        <p:txBody>
          <a:bodyPr>
            <a:normAutofit lnSpcReduction="10000"/>
          </a:bodyPr>
          <a:lstStyle/>
          <a:p>
            <a:pPr algn="just"/>
            <a:endParaRPr lang="en-US" sz="2000" dirty="0" smtClean="0"/>
          </a:p>
          <a:p>
            <a:pPr algn="just"/>
            <a:r>
              <a:rPr lang="en-US" sz="2400" dirty="0"/>
              <a:t>The first sequenced omicron case was reported from Botswana on Nov 11, </a:t>
            </a:r>
            <a:r>
              <a:rPr lang="en-US" sz="2400" dirty="0" smtClean="0"/>
              <a:t>2021.</a:t>
            </a:r>
            <a:r>
              <a:rPr lang="en-US" sz="2400" dirty="0"/>
              <a:t> </a:t>
            </a:r>
            <a:r>
              <a:rPr lang="en-US" sz="2400" dirty="0" smtClean="0"/>
              <a:t>After </a:t>
            </a:r>
            <a:r>
              <a:rPr lang="en-US" sz="2400" dirty="0"/>
              <a:t>initial identification that the new variant was associated with an S-gene target failure on a specific PCR assay because of a 69–70del deletion, similar to that observed with the alpha </a:t>
            </a:r>
            <a:r>
              <a:rPr lang="en-US" sz="2400" dirty="0" smtClean="0"/>
              <a:t>variant</a:t>
            </a:r>
          </a:p>
          <a:p>
            <a:pPr algn="just"/>
            <a:r>
              <a:rPr lang="en-US" sz="2400" dirty="0"/>
              <a:t> Omicron has some deletions and more than 30 mutations, several of which (</a:t>
            </a:r>
            <a:r>
              <a:rPr lang="en-US" sz="2400" dirty="0" err="1"/>
              <a:t>eg</a:t>
            </a:r>
            <a:r>
              <a:rPr lang="en-US" sz="2400" dirty="0"/>
              <a:t>, 69–70del, T95I, G142D/143–145del, K417N, T478K, N501Y, N655Y, N679K, and P681H) overlap with those in the alpha, beta, gamma, or delta </a:t>
            </a:r>
            <a:r>
              <a:rPr lang="en-US" sz="2400" dirty="0" err="1"/>
              <a:t>VoCs</a:t>
            </a:r>
            <a:r>
              <a:rPr lang="en-US" sz="2400" dirty="0" smtClean="0"/>
              <a:t>.</a:t>
            </a:r>
          </a:p>
          <a:p>
            <a:pPr algn="just"/>
            <a:r>
              <a:rPr lang="en-US" sz="2400" dirty="0"/>
              <a:t>These deletions and mutations are known to lead to increased transmissibility, higher viral binding affinity, and higher antibody escape</a:t>
            </a:r>
            <a:r>
              <a:rPr lang="en-US" sz="2400" dirty="0" smtClean="0"/>
              <a:t>.</a:t>
            </a:r>
          </a:p>
          <a:p>
            <a:pPr algn="just"/>
            <a:endParaRPr lang="en-US" sz="2400" dirty="0"/>
          </a:p>
          <a:p>
            <a:pPr algn="just"/>
            <a:r>
              <a:rPr lang="en-US" sz="2400" dirty="0"/>
              <a:t>Some of the other omicron mutations with known effects confer increased transmissibility and affect binding affinity.</a:t>
            </a:r>
          </a:p>
          <a:p>
            <a:pPr algn="just"/>
            <a:endParaRPr lang="en-US" sz="2000" dirty="0" smtClean="0"/>
          </a:p>
        </p:txBody>
      </p:sp>
    </p:spTree>
    <p:extLst>
      <p:ext uri="{BB962C8B-B14F-4D97-AF65-F5344CB8AC3E}">
        <p14:creationId xmlns:p14="http://schemas.microsoft.com/office/powerpoint/2010/main" xmlns="" val="197392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4525963"/>
          </a:xfrm>
        </p:spPr>
        <p:txBody>
          <a:bodyPr>
            <a:normAutofit/>
          </a:bodyPr>
          <a:lstStyle/>
          <a:p>
            <a:endParaRPr lang="en-US" sz="2000" dirty="0" smtClean="0"/>
          </a:p>
          <a:p>
            <a:pPr algn="just"/>
            <a:r>
              <a:rPr lang="en-US" sz="2400" dirty="0"/>
              <a:t> previous </a:t>
            </a:r>
            <a:r>
              <a:rPr lang="en-US" sz="2400" dirty="0" err="1"/>
              <a:t>VoCs</a:t>
            </a:r>
            <a:r>
              <a:rPr lang="en-US" sz="2400" dirty="0"/>
              <a:t> emerged in a world in which natural immunity from COVID-19 infections was common, this fifth </a:t>
            </a:r>
            <a:r>
              <a:rPr lang="en-US" sz="2400" dirty="0" err="1"/>
              <a:t>VoC</a:t>
            </a:r>
            <a:r>
              <a:rPr lang="en-US" sz="2400" dirty="0"/>
              <a:t> has emerged at a time when vaccine immunity is increasing in the </a:t>
            </a:r>
            <a:r>
              <a:rPr lang="en-US" sz="2400" dirty="0" smtClean="0"/>
              <a:t>world.</a:t>
            </a:r>
            <a:endParaRPr lang="en-US" sz="2400" dirty="0"/>
          </a:p>
          <a:p>
            <a:pPr algn="just"/>
            <a:r>
              <a:rPr lang="en-US" sz="2400" dirty="0" smtClean="0"/>
              <a:t>The </a:t>
            </a:r>
            <a:r>
              <a:rPr lang="en-US" sz="2400" dirty="0"/>
              <a:t>principal concerns about omicron include whether it is more infectious or severe than other </a:t>
            </a:r>
            <a:r>
              <a:rPr lang="en-US" sz="2400" dirty="0" err="1"/>
              <a:t>VoCs</a:t>
            </a:r>
            <a:r>
              <a:rPr lang="en-US" sz="2400" dirty="0"/>
              <a:t> and whether it can circumvent vaccine </a:t>
            </a:r>
            <a:r>
              <a:rPr lang="en-US" sz="2400" dirty="0" smtClean="0"/>
              <a:t>protection.</a:t>
            </a:r>
          </a:p>
          <a:p>
            <a:pPr algn="just"/>
            <a:r>
              <a:rPr lang="en-US" sz="2400" dirty="0"/>
              <a:t>The emergence of the alpha, beta, and delta SARS-CoV-2 </a:t>
            </a:r>
            <a:r>
              <a:rPr lang="en-US" sz="2400" dirty="0" err="1"/>
              <a:t>VoCs</a:t>
            </a:r>
            <a:r>
              <a:rPr lang="en-US" sz="2400" dirty="0"/>
              <a:t> were associated with new waves of infections, sometimes across the entire world</a:t>
            </a:r>
          </a:p>
        </p:txBody>
      </p:sp>
    </p:spTree>
    <p:extLst>
      <p:ext uri="{BB962C8B-B14F-4D97-AF65-F5344CB8AC3E}">
        <p14:creationId xmlns:p14="http://schemas.microsoft.com/office/powerpoint/2010/main" xmlns="" val="200040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800" dirty="0"/>
              <a:t>The impact of omicron on transmissibility is a </a:t>
            </a:r>
            <a:r>
              <a:rPr lang="en-US" sz="2800" dirty="0" smtClean="0"/>
              <a:t>concern higher </a:t>
            </a:r>
            <a:r>
              <a:rPr lang="en-US" sz="2800" dirty="0"/>
              <a:t>transmissibility is expected, particularly because of the mutations near the </a:t>
            </a:r>
            <a:r>
              <a:rPr lang="en-US" sz="2800" dirty="0" err="1"/>
              <a:t>furin</a:t>
            </a:r>
            <a:r>
              <a:rPr lang="en-US" sz="2800" dirty="0"/>
              <a:t> cleavage site</a:t>
            </a:r>
            <a:r>
              <a:rPr lang="en-US" sz="4000" dirty="0" smtClean="0"/>
              <a:t>. </a:t>
            </a:r>
          </a:p>
          <a:p>
            <a:pPr algn="just"/>
            <a:r>
              <a:rPr lang="en-US" sz="2800" dirty="0" smtClean="0"/>
              <a:t>it </a:t>
            </a:r>
            <a:r>
              <a:rPr lang="en-US" sz="2800" dirty="0"/>
              <a:t>is not yet clear </a:t>
            </a:r>
            <a:r>
              <a:rPr lang="en-US" sz="2800" dirty="0" smtClean="0"/>
              <a:t>whether </a:t>
            </a:r>
            <a:r>
              <a:rPr lang="en-US" sz="2800" dirty="0"/>
              <a:t>it has greater transmissibility than </a:t>
            </a:r>
            <a:r>
              <a:rPr lang="en-US" sz="2800" dirty="0" smtClean="0"/>
              <a:t>delta.</a:t>
            </a:r>
          </a:p>
          <a:p>
            <a:endParaRPr lang="en-US" sz="2000" dirty="0"/>
          </a:p>
        </p:txBody>
      </p:sp>
    </p:spTree>
    <p:extLst>
      <p:ext uri="{BB962C8B-B14F-4D97-AF65-F5344CB8AC3E}">
        <p14:creationId xmlns:p14="http://schemas.microsoft.com/office/powerpoint/2010/main" xmlns="" val="232164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1833</Words>
  <Application>Microsoft Office PowerPoint</Application>
  <PresentationFormat>On-screen Show (4:3)</PresentationFormat>
  <Paragraphs>86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Omicron –new threat to pandemic</vt:lpstr>
      <vt:lpstr>Slide 2</vt:lpstr>
      <vt:lpstr>Slide 3</vt:lpstr>
      <vt:lpstr>Slide 4</vt:lpstr>
      <vt:lpstr>Slide 5</vt:lpstr>
      <vt:lpstr>Slide 6</vt:lpstr>
      <vt:lpstr>Slide 7</vt:lpstr>
      <vt:lpstr>Slide 8</vt:lpstr>
      <vt:lpstr>Slide 9</vt:lpstr>
      <vt:lpstr> Covid-19: Runny nose, headache, and fatigue are commonest symptoms of omicron, early data show </vt:lpstr>
      <vt:lpstr>Slide 11</vt:lpstr>
      <vt:lpstr>Slide 12</vt:lpstr>
      <vt:lpstr>Slide 13</vt:lpstr>
      <vt:lpstr>Slide 14</vt:lpstr>
      <vt:lpstr>Slide 15</vt:lpstr>
      <vt:lpstr>Prioritization of Patients at Highest Risk of Progression to Severe COVID-19 </vt:lpstr>
      <vt:lpstr>Slide 17</vt:lpstr>
      <vt:lpstr>FigureSARS-CoV-2 cases in first, second, third, and fourth waves, Gauteng Province of South Africa</vt:lpstr>
      <vt:lpstr>Slide 19</vt:lpstr>
      <vt:lpstr>Patient Prioritization for Pre-Exposure Prophylaxis </vt:lpstr>
      <vt:lpstr>Slide 21</vt:lpstr>
      <vt:lpstr>Slide 22</vt:lpstr>
      <vt:lpstr>Slide 23</vt:lpstr>
      <vt:lpstr>The COVID-19 Treatment Guidelines Panel's Statement on Therapies for High-Risk, Nonhospitalized Patients With Mild to Moderate COVID-19 </vt:lpstr>
      <vt:lpstr>Ritonavir-Boosted Nirmatrelvir (Paxlovid) </vt:lpstr>
      <vt:lpstr>Slide 26</vt:lpstr>
      <vt:lpstr>Sotrovimab</vt:lpstr>
      <vt:lpstr>Remdesivir</vt:lpstr>
      <vt:lpstr>Molnupiravir</vt:lpstr>
      <vt:lpstr>Molnupiravir</vt:lpstr>
      <vt:lpstr>Has omicron increased the need for boosters?</vt:lpstr>
      <vt:lpstr>HOME ISOLATION &amp; CARE FOR COVID-19 (Revised on 05/01/2022)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Omicron –new threat to pandemic</dc:title>
  <dc:creator>DELL</dc:creator>
  <cp:lastModifiedBy>Admin</cp:lastModifiedBy>
  <cp:revision>113</cp:revision>
  <dcterms:created xsi:type="dcterms:W3CDTF">2021-12-14T02:11:20Z</dcterms:created>
  <dcterms:modified xsi:type="dcterms:W3CDTF">2022-01-11T05:34:24Z</dcterms:modified>
</cp:coreProperties>
</file>